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82" r:id="rId4"/>
    <p:sldId id="283" r:id="rId5"/>
    <p:sldId id="284" r:id="rId6"/>
    <p:sldId id="262" r:id="rId7"/>
    <p:sldId id="285" r:id="rId8"/>
    <p:sldId id="286" r:id="rId9"/>
    <p:sldId id="280" r:id="rId10"/>
    <p:sldId id="281" r:id="rId11"/>
    <p:sldId id="269" r:id="rId12"/>
    <p:sldId id="270" r:id="rId13"/>
    <p:sldId id="271" r:id="rId14"/>
    <p:sldId id="292" r:id="rId15"/>
    <p:sldId id="259" r:id="rId16"/>
    <p:sldId id="260" r:id="rId17"/>
    <p:sldId id="261" r:id="rId18"/>
    <p:sldId id="263" r:id="rId19"/>
    <p:sldId id="264" r:id="rId20"/>
    <p:sldId id="265" r:id="rId21"/>
    <p:sldId id="266" r:id="rId22"/>
    <p:sldId id="258" r:id="rId23"/>
    <p:sldId id="291" r:id="rId24"/>
    <p:sldId id="272" r:id="rId25"/>
    <p:sldId id="273" r:id="rId26"/>
    <p:sldId id="274" r:id="rId27"/>
    <p:sldId id="275" r:id="rId28"/>
    <p:sldId id="276" r:id="rId29"/>
    <p:sldId id="277" r:id="rId30"/>
    <p:sldId id="287" r:id="rId31"/>
    <p:sldId id="288" r:id="rId32"/>
    <p:sldId id="278" r:id="rId33"/>
    <p:sldId id="279" r:id="rId34"/>
    <p:sldId id="289" r:id="rId35"/>
    <p:sldId id="290" r:id="rId36"/>
  </p:sldIdLst>
  <p:sldSz cx="9144000" cy="6858000" type="screen4x3"/>
  <p:notesSz cx="6858000" cy="9144000"/>
  <p:embeddedFontLst>
    <p:embeddedFont>
      <p:font typeface="Archistico" panose="02040802050405020203" pitchFamily="18" charset="0"/>
      <p:regular r:id="rId37"/>
      <p:bold r:id="rId38"/>
    </p:embeddedFont>
    <p:embeddedFont>
      <p:font typeface="Calibri" panose="020F0502020204030204" pitchFamily="34" charset="0"/>
      <p:regular r:id="rId39"/>
      <p:bold r:id="rId40"/>
      <p:italic r:id="rId41"/>
      <p:boldItalic r:id="rId42"/>
    </p:embeddedFont>
    <p:embeddedFont>
      <p:font typeface="Return To Sender" panose="02000000000000000000" pitchFamily="2"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100"/>
    <a:srgbClr val="663300"/>
    <a:srgbClr val="256B8B"/>
    <a:srgbClr val="770B34"/>
    <a:srgbClr val="4C5C6D"/>
    <a:srgbClr val="DE708F"/>
    <a:srgbClr val="2D79A4"/>
    <a:srgbClr val="E25C9C"/>
    <a:srgbClr val="F2A100"/>
    <a:srgbClr val="FFA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D7EB2-6641-47CD-8DDA-23D7912EE452}" v="438" dt="2018-09-22T22:33:40.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0" d="100"/>
          <a:sy n="100" d="100"/>
        </p:scale>
        <p:origin x="17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2FD7EB2-6641-47CD-8DDA-23D7912EE452}"/>
    <pc:docChg chg="undo custSel addSld modSld sldOrd">
      <pc:chgData name="Ken Merrihew" userId="bcb7a1e886d99f07" providerId="LiveId" clId="{22FD7EB2-6641-47CD-8DDA-23D7912EE452}" dt="2018-09-22T22:33:40.346" v="434"/>
      <pc:docMkLst>
        <pc:docMk/>
      </pc:docMkLst>
      <pc:sldChg chg="addSp modSp modAnim">
        <pc:chgData name="Ken Merrihew" userId="bcb7a1e886d99f07" providerId="LiveId" clId="{22FD7EB2-6641-47CD-8DDA-23D7912EE452}" dt="2018-09-20T17:47:41.721" v="26"/>
        <pc:sldMkLst>
          <pc:docMk/>
          <pc:sldMk cId="2556809996" sldId="258"/>
        </pc:sldMkLst>
        <pc:picChg chg="add mod">
          <ac:chgData name="Ken Merrihew" userId="bcb7a1e886d99f07" providerId="LiveId" clId="{22FD7EB2-6641-47CD-8DDA-23D7912EE452}" dt="2018-09-20T17:47:33.127" v="24" actId="1036"/>
          <ac:picMkLst>
            <pc:docMk/>
            <pc:sldMk cId="2556809996" sldId="258"/>
            <ac:picMk id="4" creationId="{17384055-3D83-4D96-B2AD-C6CBE2F7F82F}"/>
          </ac:picMkLst>
        </pc:picChg>
      </pc:sldChg>
      <pc:sldChg chg="modSp">
        <pc:chgData name="Ken Merrihew" userId="bcb7a1e886d99f07" providerId="LiveId" clId="{22FD7EB2-6641-47CD-8DDA-23D7912EE452}" dt="2018-09-22T01:56:27.418" v="430" actId="688"/>
        <pc:sldMkLst>
          <pc:docMk/>
          <pc:sldMk cId="2870227469" sldId="261"/>
        </pc:sldMkLst>
        <pc:picChg chg="mod">
          <ac:chgData name="Ken Merrihew" userId="bcb7a1e886d99f07" providerId="LiveId" clId="{22FD7EB2-6641-47CD-8DDA-23D7912EE452}" dt="2018-09-22T01:56:27.418" v="430" actId="688"/>
          <ac:picMkLst>
            <pc:docMk/>
            <pc:sldMk cId="2870227469" sldId="261"/>
            <ac:picMk id="4" creationId="{6864F004-E0B0-442D-BB61-ACAE2EBCA627}"/>
          </ac:picMkLst>
        </pc:picChg>
      </pc:sldChg>
      <pc:sldChg chg="addSp modSp modAnim">
        <pc:chgData name="Ken Merrihew" userId="bcb7a1e886d99f07" providerId="LiveId" clId="{22FD7EB2-6641-47CD-8DDA-23D7912EE452}" dt="2018-09-22T02:19:26.316" v="431"/>
        <pc:sldMkLst>
          <pc:docMk/>
          <pc:sldMk cId="639640067" sldId="280"/>
        </pc:sldMkLst>
        <pc:spChg chg="mod ord">
          <ac:chgData name="Ken Merrihew" userId="bcb7a1e886d99f07" providerId="LiveId" clId="{22FD7EB2-6641-47CD-8DDA-23D7912EE452}" dt="2018-09-22T01:50:10.076" v="358" actId="1036"/>
          <ac:spMkLst>
            <pc:docMk/>
            <pc:sldMk cId="639640067" sldId="280"/>
            <ac:spMk id="3" creationId="{59FAFE64-C614-4DD6-8653-750085AE3D9F}"/>
          </ac:spMkLst>
        </pc:spChg>
        <pc:spChg chg="add mod">
          <ac:chgData name="Ken Merrihew" userId="bcb7a1e886d99f07" providerId="LiveId" clId="{22FD7EB2-6641-47CD-8DDA-23D7912EE452}" dt="2018-09-22T01:50:32.775" v="415" actId="1035"/>
          <ac:spMkLst>
            <pc:docMk/>
            <pc:sldMk cId="639640067" sldId="280"/>
            <ac:spMk id="4" creationId="{A13D2B82-DFA4-4945-B4E9-4C351CB4DD89}"/>
          </ac:spMkLst>
        </pc:spChg>
        <pc:spChg chg="add mod">
          <ac:chgData name="Ken Merrihew" userId="bcb7a1e886d99f07" providerId="LiveId" clId="{22FD7EB2-6641-47CD-8DDA-23D7912EE452}" dt="2018-09-22T01:50:32.775" v="415" actId="1035"/>
          <ac:spMkLst>
            <pc:docMk/>
            <pc:sldMk cId="639640067" sldId="280"/>
            <ac:spMk id="5" creationId="{DA1F3C13-BC29-4FAF-9CA0-F33B99B777D7}"/>
          </ac:spMkLst>
        </pc:spChg>
        <pc:spChg chg="mod ord">
          <ac:chgData name="Ken Merrihew" userId="bcb7a1e886d99f07" providerId="LiveId" clId="{22FD7EB2-6641-47CD-8DDA-23D7912EE452}" dt="2018-09-22T01:50:10.076" v="358" actId="1036"/>
          <ac:spMkLst>
            <pc:docMk/>
            <pc:sldMk cId="639640067" sldId="280"/>
            <ac:spMk id="6" creationId="{352AA8BB-9B59-4E6B-9746-FDD0AEB596BF}"/>
          </ac:spMkLst>
        </pc:spChg>
        <pc:spChg chg="add mod">
          <ac:chgData name="Ken Merrihew" userId="bcb7a1e886d99f07" providerId="LiveId" clId="{22FD7EB2-6641-47CD-8DDA-23D7912EE452}" dt="2018-09-22T01:50:32.775" v="415" actId="1035"/>
          <ac:spMkLst>
            <pc:docMk/>
            <pc:sldMk cId="639640067" sldId="280"/>
            <ac:spMk id="7" creationId="{68342EDE-D911-498C-90CA-E7D1C19F7DDF}"/>
          </ac:spMkLst>
        </pc:spChg>
      </pc:sldChg>
      <pc:sldChg chg="modSp">
        <pc:chgData name="Ken Merrihew" userId="bcb7a1e886d99f07" providerId="LiveId" clId="{22FD7EB2-6641-47CD-8DDA-23D7912EE452}" dt="2018-09-22T22:27:54.483" v="432"/>
        <pc:sldMkLst>
          <pc:docMk/>
          <pc:sldMk cId="3524595989" sldId="285"/>
        </pc:sldMkLst>
        <pc:spChg chg="mod">
          <ac:chgData name="Ken Merrihew" userId="bcb7a1e886d99f07" providerId="LiveId" clId="{22FD7EB2-6641-47CD-8DDA-23D7912EE452}" dt="2018-09-22T22:27:54.483" v="432"/>
          <ac:spMkLst>
            <pc:docMk/>
            <pc:sldMk cId="3524595989" sldId="285"/>
            <ac:spMk id="16" creationId="{974C54F8-931E-4DAF-A305-261EE32019A6}"/>
          </ac:spMkLst>
        </pc:spChg>
      </pc:sldChg>
      <pc:sldChg chg="delSp modSp add delAnim modAnim">
        <pc:chgData name="Ken Merrihew" userId="bcb7a1e886d99f07" providerId="LiveId" clId="{22FD7EB2-6641-47CD-8DDA-23D7912EE452}" dt="2018-09-20T17:40:56.994" v="16" actId="2711"/>
        <pc:sldMkLst>
          <pc:docMk/>
          <pc:sldMk cId="1653520997" sldId="289"/>
        </pc:sldMkLst>
        <pc:spChg chg="mod">
          <ac:chgData name="Ken Merrihew" userId="bcb7a1e886d99f07" providerId="LiveId" clId="{22FD7EB2-6641-47CD-8DDA-23D7912EE452}" dt="2018-09-20T17:40:56.994" v="16" actId="2711"/>
          <ac:spMkLst>
            <pc:docMk/>
            <pc:sldMk cId="1653520997" sldId="289"/>
            <ac:spMk id="3" creationId="{59FAFE64-C614-4DD6-8653-750085AE3D9F}"/>
          </ac:spMkLst>
        </pc:spChg>
        <pc:spChg chg="mod">
          <ac:chgData name="Ken Merrihew" userId="bcb7a1e886d99f07" providerId="LiveId" clId="{22FD7EB2-6641-47CD-8DDA-23D7912EE452}" dt="2018-09-20T17:40:39.304" v="13" actId="1036"/>
          <ac:spMkLst>
            <pc:docMk/>
            <pc:sldMk cId="1653520997" sldId="289"/>
            <ac:spMk id="5" creationId="{F079F59B-B7FB-4137-AE65-5A205DE75369}"/>
          </ac:spMkLst>
        </pc:spChg>
        <pc:spChg chg="del">
          <ac:chgData name="Ken Merrihew" userId="bcb7a1e886d99f07" providerId="LiveId" clId="{22FD7EB2-6641-47CD-8DDA-23D7912EE452}" dt="2018-09-20T17:40:27.572" v="3" actId="478"/>
          <ac:spMkLst>
            <pc:docMk/>
            <pc:sldMk cId="1653520997" sldId="289"/>
            <ac:spMk id="6" creationId="{4326F385-0BDA-4AD8-8133-D8E2FE407286}"/>
          </ac:spMkLst>
        </pc:spChg>
      </pc:sldChg>
      <pc:sldChg chg="add">
        <pc:chgData name="Ken Merrihew" userId="bcb7a1e886d99f07" providerId="LiveId" clId="{22FD7EB2-6641-47CD-8DDA-23D7912EE452}" dt="2018-09-20T17:40:01.870" v="0"/>
        <pc:sldMkLst>
          <pc:docMk/>
          <pc:sldMk cId="3243424035" sldId="290"/>
        </pc:sldMkLst>
      </pc:sldChg>
      <pc:sldChg chg="add">
        <pc:chgData name="Ken Merrihew" userId="bcb7a1e886d99f07" providerId="LiveId" clId="{22FD7EB2-6641-47CD-8DDA-23D7912EE452}" dt="2018-09-20T17:46:07.123" v="17"/>
        <pc:sldMkLst>
          <pc:docMk/>
          <pc:sldMk cId="4083759407" sldId="291"/>
        </pc:sldMkLst>
      </pc:sldChg>
      <pc:sldChg chg="add ord">
        <pc:chgData name="Ken Merrihew" userId="bcb7a1e886d99f07" providerId="LiveId" clId="{22FD7EB2-6641-47CD-8DDA-23D7912EE452}" dt="2018-09-22T22:33:40.346" v="434"/>
        <pc:sldMkLst>
          <pc:docMk/>
          <pc:sldMk cId="1021468340"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336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3887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1885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2613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3C079-150B-4976-9721-8DBF680AE35C}"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527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3C079-150B-4976-9721-8DBF680AE35C}"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4553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3C079-150B-4976-9721-8DBF680AE35C}" type="datetimeFigureOut">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06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3C079-150B-4976-9721-8DBF680AE35C}"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714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079-150B-4976-9721-8DBF680AE35C}" type="datetimeFigureOut">
              <a:rPr lang="en-US" smtClean="0"/>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6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858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08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C079-150B-4976-9721-8DBF680AE35C}" type="datetimeFigureOut">
              <a:rPr lang="en-US" smtClean="0"/>
              <a:t>9/22/2018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5DEB0-10F1-48CC-9C88-887A36CAD486}" type="slidenum">
              <a:rPr lang="en-US" smtClean="0"/>
              <a:t>‹#›</a:t>
            </a:fld>
            <a:endParaRPr lang="en-US"/>
          </a:p>
        </p:txBody>
      </p:sp>
    </p:spTree>
    <p:extLst>
      <p:ext uri="{BB962C8B-B14F-4D97-AF65-F5344CB8AC3E}">
        <p14:creationId xmlns:p14="http://schemas.microsoft.com/office/powerpoint/2010/main" val="584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commons.wikimedia.org/wiki/File:Quarter_note_with_upwards_stem.svg"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miriamsideas.blogspot.com.es/2011/03/musical-note.html" TargetMode="External"/><Relationship Id="rId5" Type="http://schemas.openxmlformats.org/officeDocument/2006/relationships/image" Target="../media/image4.png"/><Relationship Id="rId4" Type="http://schemas.openxmlformats.org/officeDocument/2006/relationships/hyperlink" Target="https://openclipart.org/detail/195898/choir-singing" TargetMode="External"/><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00364B-4AC2-4F2F-85CD-3A1FF794E132}"/>
              </a:ext>
            </a:extLst>
          </p:cNvPr>
          <p:cNvSpPr txBox="1"/>
          <p:nvPr/>
        </p:nvSpPr>
        <p:spPr>
          <a:xfrm>
            <a:off x="5237825" y="239927"/>
            <a:ext cx="3478157"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5569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415055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077218"/>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progress</a:t>
            </a:r>
            <a:r>
              <a:rPr lang="en-US" sz="3200" dirty="0"/>
              <a:t> (v. 15)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prokopē</a:t>
            </a:r>
            <a:r>
              <a:rPr lang="en-US" sz="3200" dirty="0"/>
              <a:t> – literally, </a:t>
            </a:r>
            <a:r>
              <a:rPr lang="en-US" sz="3200" i="1" dirty="0"/>
              <a:t>to cut before</a:t>
            </a:r>
            <a:endParaRPr lang="en-US" altLang="en-US" sz="4800" dirty="0">
              <a:solidFill>
                <a:schemeClr val="bg1"/>
              </a:solidFill>
            </a:endParaRPr>
          </a:p>
        </p:txBody>
      </p:sp>
    </p:spTree>
    <p:extLst>
      <p:ext uri="{BB962C8B-B14F-4D97-AF65-F5344CB8AC3E}">
        <p14:creationId xmlns:p14="http://schemas.microsoft.com/office/powerpoint/2010/main" val="18292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12939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older man </a:t>
            </a:r>
            <a:r>
              <a:rPr lang="en-US" sz="3200" dirty="0"/>
              <a:t>(v. 1)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presbuteros</a:t>
            </a:r>
            <a:endParaRPr lang="en-US" altLang="en-US" sz="7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BFCE6A-BCC0-4B93-8E5D-C7A3CD9FDE10}"/>
              </a:ext>
            </a:extLst>
          </p:cNvPr>
          <p:cNvSpPr txBox="1"/>
          <p:nvPr/>
        </p:nvSpPr>
        <p:spPr>
          <a:xfrm>
            <a:off x="666750" y="1665959"/>
            <a:ext cx="8034641"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 Lev. 19:32 ~ </a:t>
            </a:r>
            <a:r>
              <a:rPr lang="en-US" sz="3200" dirty="0">
                <a:solidFill>
                  <a:schemeClr val="accent4">
                    <a:lumMod val="60000"/>
                    <a:lumOff val="40000"/>
                  </a:schemeClr>
                </a:solidFill>
              </a:rPr>
              <a:t>You shall rise before the gray headed and honor the presence of the old men,</a:t>
            </a:r>
          </a:p>
        </p:txBody>
      </p:sp>
    </p:spTree>
    <p:extLst>
      <p:ext uri="{BB962C8B-B14F-4D97-AF65-F5344CB8AC3E}">
        <p14:creationId xmlns:p14="http://schemas.microsoft.com/office/powerpoint/2010/main" val="92355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02146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4" name="Picture 3">
            <a:extLst>
              <a:ext uri="{FF2B5EF4-FFF2-40B4-BE49-F238E27FC236}">
                <a16:creationId xmlns:a16="http://schemas.microsoft.com/office/drawing/2014/main" id="{34CD8A67-9EB0-4E58-9475-5465AD65A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63" y="1597152"/>
            <a:ext cx="3621024" cy="3663696"/>
          </a:xfrm>
          <a:prstGeom prst="rect">
            <a:avLst/>
          </a:prstGeom>
        </p:spPr>
      </p:pic>
      <p:pic>
        <p:nvPicPr>
          <p:cNvPr id="13" name="Picture 12">
            <a:extLst>
              <a:ext uri="{FF2B5EF4-FFF2-40B4-BE49-F238E27FC236}">
                <a16:creationId xmlns:a16="http://schemas.microsoft.com/office/drawing/2014/main" id="{0E1571AB-247E-4CE7-8D7E-3DA8AEFCD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879" y="1855927"/>
            <a:ext cx="3706368" cy="3627120"/>
          </a:xfrm>
          <a:prstGeom prst="rect">
            <a:avLst/>
          </a:prstGeom>
        </p:spPr>
      </p:pic>
    </p:spTree>
    <p:extLst>
      <p:ext uri="{BB962C8B-B14F-4D97-AF65-F5344CB8AC3E}">
        <p14:creationId xmlns:p14="http://schemas.microsoft.com/office/powerpoint/2010/main" val="6468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8" name="Picture 7">
            <a:extLst>
              <a:ext uri="{FF2B5EF4-FFF2-40B4-BE49-F238E27FC236}">
                <a16:creationId xmlns:a16="http://schemas.microsoft.com/office/drawing/2014/main" id="{9EE5B7A1-B8E3-460F-AE2E-E01CE3DBE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68" y="1345883"/>
            <a:ext cx="4072128" cy="4023360"/>
          </a:xfrm>
          <a:prstGeom prst="rect">
            <a:avLst/>
          </a:prstGeom>
        </p:spPr>
      </p:pic>
      <p:pic>
        <p:nvPicPr>
          <p:cNvPr id="10" name="Picture 9">
            <a:extLst>
              <a:ext uri="{FF2B5EF4-FFF2-40B4-BE49-F238E27FC236}">
                <a16:creationId xmlns:a16="http://schemas.microsoft.com/office/drawing/2014/main" id="{E639E5C5-0574-44FC-8F44-1AD13760E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977" y="1399032"/>
            <a:ext cx="4059936" cy="4059936"/>
          </a:xfrm>
          <a:prstGeom prst="rect">
            <a:avLst/>
          </a:prstGeom>
        </p:spPr>
      </p:pic>
    </p:spTree>
    <p:extLst>
      <p:ext uri="{BB962C8B-B14F-4D97-AF65-F5344CB8AC3E}">
        <p14:creationId xmlns:p14="http://schemas.microsoft.com/office/powerpoint/2010/main" val="37086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cxnSp>
        <p:nvCxnSpPr>
          <p:cNvPr id="11" name="Straight Connector 10">
            <a:extLst>
              <a:ext uri="{FF2B5EF4-FFF2-40B4-BE49-F238E27FC236}">
                <a16:creationId xmlns:a16="http://schemas.microsoft.com/office/drawing/2014/main" id="{110ABF1E-9988-4E77-AC12-3ACF78BBB58C}"/>
              </a:ext>
            </a:extLst>
          </p:cNvPr>
          <p:cNvCxnSpPr>
            <a:cxnSpLocks/>
          </p:cNvCxnSpPr>
          <p:nvPr/>
        </p:nvCxnSpPr>
        <p:spPr>
          <a:xfrm flipV="1">
            <a:off x="5403273" y="1493663"/>
            <a:ext cx="207818" cy="3380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64F004-E0B0-442D-BB61-ACAE2EBCA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238440"/>
            <a:ext cx="3956304" cy="4047744"/>
          </a:xfrm>
          <a:prstGeom prst="rect">
            <a:avLst/>
          </a:prstGeom>
        </p:spPr>
      </p:pic>
      <p:pic>
        <p:nvPicPr>
          <p:cNvPr id="12" name="Picture 11">
            <a:extLst>
              <a:ext uri="{FF2B5EF4-FFF2-40B4-BE49-F238E27FC236}">
                <a16:creationId xmlns:a16="http://schemas.microsoft.com/office/drawing/2014/main" id="{C20BC4FD-82AF-4522-B864-264842B6C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679" y="1527464"/>
            <a:ext cx="3883152" cy="3992880"/>
          </a:xfrm>
          <a:prstGeom prst="rect">
            <a:avLst/>
          </a:prstGeom>
        </p:spPr>
      </p:pic>
    </p:spTree>
    <p:extLst>
      <p:ext uri="{BB962C8B-B14F-4D97-AF65-F5344CB8AC3E}">
        <p14:creationId xmlns:p14="http://schemas.microsoft.com/office/powerpoint/2010/main" val="287022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6" name="Picture 5">
            <a:extLst>
              <a:ext uri="{FF2B5EF4-FFF2-40B4-BE49-F238E27FC236}">
                <a16:creationId xmlns:a16="http://schemas.microsoft.com/office/drawing/2014/main" id="{D6869AC1-2D40-4D04-82F3-608527AA6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93" y="1238631"/>
            <a:ext cx="3675888" cy="3675888"/>
          </a:xfrm>
          <a:prstGeom prst="rect">
            <a:avLst/>
          </a:prstGeom>
        </p:spPr>
      </p:pic>
      <p:pic>
        <p:nvPicPr>
          <p:cNvPr id="8" name="Picture 7">
            <a:extLst>
              <a:ext uri="{FF2B5EF4-FFF2-40B4-BE49-F238E27FC236}">
                <a16:creationId xmlns:a16="http://schemas.microsoft.com/office/drawing/2014/main" id="{315A5804-E8DD-401E-855A-1C4CB59C0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391" y="1541413"/>
            <a:ext cx="3706368" cy="3846576"/>
          </a:xfrm>
          <a:prstGeom prst="rect">
            <a:avLst/>
          </a:prstGeom>
        </p:spPr>
      </p:pic>
    </p:spTree>
    <p:extLst>
      <p:ext uri="{BB962C8B-B14F-4D97-AF65-F5344CB8AC3E}">
        <p14:creationId xmlns:p14="http://schemas.microsoft.com/office/powerpoint/2010/main" val="150791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11" name="Picture 10">
            <a:extLst>
              <a:ext uri="{FF2B5EF4-FFF2-40B4-BE49-F238E27FC236}">
                <a16:creationId xmlns:a16="http://schemas.microsoft.com/office/drawing/2014/main" id="{7A09231D-1AB5-43B8-A4A1-81E8386EB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27" y="1332548"/>
            <a:ext cx="3700272" cy="3688080"/>
          </a:xfrm>
          <a:prstGeom prst="rect">
            <a:avLst/>
          </a:prstGeom>
        </p:spPr>
      </p:pic>
      <p:pic>
        <p:nvPicPr>
          <p:cNvPr id="13" name="Picture 12">
            <a:extLst>
              <a:ext uri="{FF2B5EF4-FFF2-40B4-BE49-F238E27FC236}">
                <a16:creationId xmlns:a16="http://schemas.microsoft.com/office/drawing/2014/main" id="{70BCBF5E-DAF2-422B-A357-E4A3D7EC4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417" y="1668268"/>
            <a:ext cx="3633216" cy="3730752"/>
          </a:xfrm>
          <a:prstGeom prst="rect">
            <a:avLst/>
          </a:prstGeom>
        </p:spPr>
      </p:pic>
    </p:spTree>
    <p:extLst>
      <p:ext uri="{BB962C8B-B14F-4D97-AF65-F5344CB8AC3E}">
        <p14:creationId xmlns:p14="http://schemas.microsoft.com/office/powerpoint/2010/main" val="12739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662815"/>
          </a:xfrm>
          <a:prstGeom prst="rect">
            <a:avLst/>
          </a:prstGeom>
          <a:noFill/>
        </p:spPr>
        <p:txBody>
          <a:bodyPr wrap="square" rtlCol="0">
            <a:spAutoFit/>
          </a:bodyPr>
          <a:lstStyle/>
          <a:p>
            <a:r>
              <a:rPr lang="en-US" sz="2700" dirty="0"/>
              <a:t>1 Timothy 4:12–5:16 ~ </a:t>
            </a:r>
            <a:r>
              <a:rPr lang="en-US" sz="2700" baseline="30000" dirty="0"/>
              <a:t>12 </a:t>
            </a:r>
            <a:r>
              <a:rPr lang="en-US" sz="2700" dirty="0">
                <a:solidFill>
                  <a:schemeClr val="accent4">
                    <a:lumMod val="60000"/>
                    <a:lumOff val="40000"/>
                  </a:schemeClr>
                </a:solidFill>
              </a:rPr>
              <a:t>Let no one despise your youth, but be an example to the believers in word, in conduct, in love, in spirit, in faith, in purity. </a:t>
            </a:r>
            <a:r>
              <a:rPr lang="en-US" sz="2700" baseline="30000" dirty="0">
                <a:solidFill>
                  <a:schemeClr val="bg1"/>
                </a:solidFill>
              </a:rPr>
              <a:t>13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Till I come, give attention to reading, to exhortation, to doctrine.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Do not neglect the gift that is in you, which was given to you by prophecy with the laying on of the hands of the eldership.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Meditate on these things; give yourself entirely to them, that your progress may be evident to all.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Take heed to yourself and to the doctrine. Continue in them, for in doing this you will save both yourself and those who hear you. </a:t>
            </a:r>
          </a:p>
        </p:txBody>
      </p:sp>
    </p:spTree>
    <p:extLst>
      <p:ext uri="{BB962C8B-B14F-4D97-AF65-F5344CB8AC3E}">
        <p14:creationId xmlns:p14="http://schemas.microsoft.com/office/powerpoint/2010/main" val="2430922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6" name="Picture 5">
            <a:extLst>
              <a:ext uri="{FF2B5EF4-FFF2-40B4-BE49-F238E27FC236}">
                <a16:creationId xmlns:a16="http://schemas.microsoft.com/office/drawing/2014/main" id="{5E2D7A10-FB7A-4FB5-BABA-1646278F4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38" y="1192281"/>
            <a:ext cx="3925824" cy="3925824"/>
          </a:xfrm>
          <a:prstGeom prst="rect">
            <a:avLst/>
          </a:prstGeom>
        </p:spPr>
      </p:pic>
      <p:pic>
        <p:nvPicPr>
          <p:cNvPr id="13" name="Picture 12">
            <a:extLst>
              <a:ext uri="{FF2B5EF4-FFF2-40B4-BE49-F238E27FC236}">
                <a16:creationId xmlns:a16="http://schemas.microsoft.com/office/drawing/2014/main" id="{72D29F73-5A7F-4188-B41F-44E9F09BC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815" y="1672839"/>
            <a:ext cx="3992880" cy="3992880"/>
          </a:xfrm>
          <a:prstGeom prst="rect">
            <a:avLst/>
          </a:prstGeom>
        </p:spPr>
      </p:pic>
    </p:spTree>
    <p:extLst>
      <p:ext uri="{BB962C8B-B14F-4D97-AF65-F5344CB8AC3E}">
        <p14:creationId xmlns:p14="http://schemas.microsoft.com/office/powerpoint/2010/main" val="172825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4" name="Picture 3">
            <a:extLst>
              <a:ext uri="{FF2B5EF4-FFF2-40B4-BE49-F238E27FC236}">
                <a16:creationId xmlns:a16="http://schemas.microsoft.com/office/drawing/2014/main" id="{2837AFF5-966F-4A69-91AE-E3175FDA5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842" y="1350084"/>
            <a:ext cx="4188315" cy="4157832"/>
          </a:xfrm>
          <a:prstGeom prst="rect">
            <a:avLst/>
          </a:prstGeom>
        </p:spPr>
      </p:pic>
    </p:spTree>
    <p:extLst>
      <p:ext uri="{BB962C8B-B14F-4D97-AF65-F5344CB8AC3E}">
        <p14:creationId xmlns:p14="http://schemas.microsoft.com/office/powerpoint/2010/main" val="28441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4" name="Picture 3">
            <a:extLst>
              <a:ext uri="{FF2B5EF4-FFF2-40B4-BE49-F238E27FC236}">
                <a16:creationId xmlns:a16="http://schemas.microsoft.com/office/drawing/2014/main" id="{17384055-3D83-4D96-B2AD-C6CBE2F7F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175" y="1356701"/>
            <a:ext cx="4163650" cy="4163650"/>
          </a:xfrm>
          <a:prstGeom prst="rect">
            <a:avLst/>
          </a:prstGeom>
        </p:spPr>
      </p:pic>
    </p:spTree>
    <p:extLst>
      <p:ext uri="{BB962C8B-B14F-4D97-AF65-F5344CB8AC3E}">
        <p14:creationId xmlns:p14="http://schemas.microsoft.com/office/powerpoint/2010/main" val="25568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40837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honor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timaō</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79F59B-B7FB-4137-AE65-5A205DE75369}"/>
              </a:ext>
            </a:extLst>
          </p:cNvPr>
          <p:cNvSpPr txBox="1"/>
          <p:nvPr/>
        </p:nvSpPr>
        <p:spPr>
          <a:xfrm>
            <a:off x="666750" y="2275569"/>
            <a:ext cx="803464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NIV ~ </a:t>
            </a:r>
            <a:r>
              <a:rPr lang="en-US" sz="3200" dirty="0">
                <a:solidFill>
                  <a:schemeClr val="accent4">
                    <a:lumMod val="60000"/>
                    <a:lumOff val="40000"/>
                  </a:schemeClr>
                </a:solidFill>
              </a:rPr>
              <a:t>in need</a:t>
            </a:r>
          </a:p>
        </p:txBody>
      </p:sp>
      <p:sp>
        <p:nvSpPr>
          <p:cNvPr id="6" name="TextBox 5">
            <a:extLst>
              <a:ext uri="{FF2B5EF4-FFF2-40B4-BE49-F238E27FC236}">
                <a16:creationId xmlns:a16="http://schemas.microsoft.com/office/drawing/2014/main" id="{B56F57C4-36A0-496B-AA42-C90475F4E72F}"/>
              </a:ext>
            </a:extLst>
          </p:cNvPr>
          <p:cNvSpPr txBox="1"/>
          <p:nvPr/>
        </p:nvSpPr>
        <p:spPr>
          <a:xfrm>
            <a:off x="486276" y="1662219"/>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really </a:t>
            </a:r>
            <a:r>
              <a:rPr lang="en-US" altLang="en-US" sz="3200" dirty="0">
                <a:solidFill>
                  <a:schemeClr val="bg1"/>
                </a:solidFill>
                <a:ea typeface="Times New Roman" panose="02020603050405020304" pitchFamily="18" charset="0"/>
                <a:cs typeface="Arial" panose="020B0604020202020204" pitchFamily="34" charset="0"/>
              </a:rPr>
              <a:t>~</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indeed </a:t>
            </a:r>
            <a:r>
              <a:rPr lang="en-US" altLang="en-US" sz="3200" dirty="0">
                <a:solidFill>
                  <a:schemeClr val="bg1"/>
                </a:solidFill>
                <a:ea typeface="Times New Roman" panose="02020603050405020304" pitchFamily="18" charset="0"/>
                <a:cs typeface="Arial" panose="020B0604020202020204" pitchFamily="34" charset="0"/>
              </a:rPr>
              <a:t>– KJV, NASB</a:t>
            </a:r>
            <a:r>
              <a:rPr lang="en-US" altLang="en-US" sz="3200" dirty="0">
                <a:solidFill>
                  <a:schemeClr val="bg1"/>
                </a:solidFill>
              </a:rPr>
              <a:t> </a:t>
            </a:r>
          </a:p>
        </p:txBody>
      </p:sp>
    </p:spTree>
    <p:extLst>
      <p:ext uri="{BB962C8B-B14F-4D97-AF65-F5344CB8AC3E}">
        <p14:creationId xmlns:p14="http://schemas.microsoft.com/office/powerpoint/2010/main" val="16740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1269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grandchildren</a:t>
            </a:r>
            <a:r>
              <a:rPr lang="en-US" altLang="en-US" sz="3200" dirty="0">
                <a:solidFill>
                  <a:schemeClr val="bg1"/>
                </a:solidFill>
                <a:ea typeface="Times New Roman" panose="02020603050405020304" pitchFamily="18" charset="0"/>
                <a:cs typeface="Arial" panose="020B0604020202020204" pitchFamily="34" charset="0"/>
              </a:rPr>
              <a:t> ~ KJV,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nephews</a:t>
            </a:r>
            <a:r>
              <a:rPr lang="en-US" altLang="en-US" sz="3200" dirty="0">
                <a:solidFill>
                  <a:schemeClr val="bg1"/>
                </a:solidFill>
              </a:rPr>
              <a:t> </a:t>
            </a:r>
          </a:p>
        </p:txBody>
      </p:sp>
      <p:sp>
        <p:nvSpPr>
          <p:cNvPr id="5" name="TextBox 4">
            <a:extLst>
              <a:ext uri="{FF2B5EF4-FFF2-40B4-BE49-F238E27FC236}">
                <a16:creationId xmlns:a16="http://schemas.microsoft.com/office/drawing/2014/main" id="{F079F59B-B7FB-4137-AE65-5A205DE75369}"/>
              </a:ext>
            </a:extLst>
          </p:cNvPr>
          <p:cNvSpPr txBox="1"/>
          <p:nvPr/>
        </p:nvSpPr>
        <p:spPr>
          <a:xfrm>
            <a:off x="666750" y="1661192"/>
            <a:ext cx="803464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Literally, </a:t>
            </a:r>
            <a:r>
              <a:rPr lang="en-US" sz="3200" i="1" dirty="0"/>
              <a:t>descendants</a:t>
            </a:r>
            <a:endParaRPr lang="en-US" sz="3200" i="1" dirty="0">
              <a:solidFill>
                <a:schemeClr val="accent4">
                  <a:lumMod val="60000"/>
                  <a:lumOff val="40000"/>
                </a:schemeClr>
              </a:solidFill>
            </a:endParaRPr>
          </a:p>
        </p:txBody>
      </p:sp>
    </p:spTree>
    <p:extLst>
      <p:ext uri="{BB962C8B-B14F-4D97-AF65-F5344CB8AC3E}">
        <p14:creationId xmlns:p14="http://schemas.microsoft.com/office/powerpoint/2010/main" val="401527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42432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077218"/>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pleasure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spatalaō</a:t>
            </a:r>
            <a:r>
              <a:rPr lang="en-US" sz="3200" dirty="0"/>
              <a:t> – verb form of the noun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spatalē</a:t>
            </a:r>
            <a:r>
              <a:rPr lang="en-US" sz="3200" dirty="0"/>
              <a:t> (luxury)</a:t>
            </a:r>
            <a:endParaRPr lang="en-US" altLang="en-US" sz="3200" dirty="0">
              <a:solidFill>
                <a:schemeClr val="bg1"/>
              </a:solidFill>
            </a:endParaRPr>
          </a:p>
        </p:txBody>
      </p:sp>
      <p:sp>
        <p:nvSpPr>
          <p:cNvPr id="5" name="TextBox 4">
            <a:extLst>
              <a:ext uri="{FF2B5EF4-FFF2-40B4-BE49-F238E27FC236}">
                <a16:creationId xmlns:a16="http://schemas.microsoft.com/office/drawing/2014/main" id="{F079F59B-B7FB-4137-AE65-5A205DE75369}"/>
              </a:ext>
            </a:extLst>
          </p:cNvPr>
          <p:cNvSpPr txBox="1"/>
          <p:nvPr/>
        </p:nvSpPr>
        <p:spPr>
          <a:xfrm>
            <a:off x="666750" y="2151741"/>
            <a:ext cx="8034641"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 Literally, </a:t>
            </a:r>
            <a:r>
              <a:rPr lang="en-US" sz="3200" i="1" dirty="0"/>
              <a:t>pleasuring</a:t>
            </a:r>
            <a:r>
              <a:rPr lang="en-US" sz="3200" dirty="0"/>
              <a:t> (seeks her own pleasure and comfort)</a:t>
            </a:r>
          </a:p>
        </p:txBody>
      </p:sp>
    </p:spTree>
    <p:extLst>
      <p:ext uri="{BB962C8B-B14F-4D97-AF65-F5344CB8AC3E}">
        <p14:creationId xmlns:p14="http://schemas.microsoft.com/office/powerpoint/2010/main" val="25949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22964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078313"/>
          </a:xfrm>
          <a:prstGeom prst="rect">
            <a:avLst/>
          </a:prstGeom>
          <a:noFill/>
        </p:spPr>
        <p:txBody>
          <a:bodyPr wrap="square" rtlCol="0">
            <a:spAutoFit/>
          </a:bodyPr>
          <a:lstStyle/>
          <a:p>
            <a:r>
              <a:rPr lang="en-US" sz="2700" dirty="0"/>
              <a:t>1 Timothy 4:12–5:16 ~ </a:t>
            </a:r>
            <a:r>
              <a:rPr lang="en-US" sz="2700" baseline="30000" dirty="0">
                <a:solidFill>
                  <a:schemeClr val="bg1"/>
                </a:solidFill>
              </a:rPr>
              <a:t>5:1</a:t>
            </a:r>
            <a:r>
              <a:rPr lang="en-US" sz="2700" dirty="0">
                <a:solidFill>
                  <a:schemeClr val="accent4">
                    <a:lumMod val="60000"/>
                    <a:lumOff val="40000"/>
                  </a:schemeClr>
                </a:solidFill>
              </a:rPr>
              <a:t> Do not rebuke an older man, but exhort </a:t>
            </a:r>
            <a:r>
              <a:rPr lang="en-US" sz="2700" i="1" dirty="0">
                <a:solidFill>
                  <a:schemeClr val="accent4">
                    <a:lumMod val="60000"/>
                    <a:lumOff val="40000"/>
                  </a:schemeClr>
                </a:solidFill>
              </a:rPr>
              <a:t>him </a:t>
            </a:r>
            <a:r>
              <a:rPr lang="en-US" sz="2700" dirty="0">
                <a:solidFill>
                  <a:schemeClr val="accent4">
                    <a:lumMod val="60000"/>
                    <a:lumOff val="40000"/>
                  </a:schemeClr>
                </a:solidFill>
              </a:rPr>
              <a:t>as a father, younger men as brothers,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older women as mothers, younger women as sisters, with all purity. </a:t>
            </a:r>
          </a:p>
          <a:p>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Honor widows who are really widows.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if any widow has children or grandchildren, let them first learn to show piety at home and to repay their parents; for this is good and acceptable before God.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Now she who is really a widow, and left alone, trusts in God and continues in supplications and prayers night and day. </a:t>
            </a:r>
            <a:r>
              <a:rPr lang="en-US" sz="2700" baseline="30000" dirty="0">
                <a:solidFill>
                  <a:schemeClr val="bg1"/>
                </a:solidFill>
              </a:rPr>
              <a:t>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she who lives in pleasure is dead while she lives. </a:t>
            </a:r>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these things command, that they may be blameless. </a:t>
            </a:r>
          </a:p>
        </p:txBody>
      </p:sp>
    </p:spTree>
    <p:extLst>
      <p:ext uri="{BB962C8B-B14F-4D97-AF65-F5344CB8AC3E}">
        <p14:creationId xmlns:p14="http://schemas.microsoft.com/office/powerpoint/2010/main" val="32789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wife of one man </a:t>
            </a:r>
            <a:r>
              <a:rPr lang="en-US" sz="3200" dirty="0"/>
              <a:t>~ same criteria as 1 Tim. 2:2; 12</a:t>
            </a:r>
            <a:endParaRPr lang="en-US" altLang="en-US" sz="4800" dirty="0">
              <a:solidFill>
                <a:schemeClr val="bg1"/>
              </a:solidFill>
            </a:endParaRPr>
          </a:p>
        </p:txBody>
      </p:sp>
    </p:spTree>
    <p:extLst>
      <p:ext uri="{BB962C8B-B14F-4D97-AF65-F5344CB8AC3E}">
        <p14:creationId xmlns:p14="http://schemas.microsoft.com/office/powerpoint/2010/main" val="354109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9588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015663"/>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000" dirty="0">
                <a:solidFill>
                  <a:schemeClr val="accent4">
                    <a:lumMod val="60000"/>
                    <a:lumOff val="40000"/>
                  </a:schemeClr>
                </a:solidFill>
                <a:ea typeface="Times New Roman" panose="02020603050405020304" pitchFamily="18" charset="0"/>
                <a:cs typeface="Arial" panose="020B0604020202020204" pitchFamily="34" charset="0"/>
              </a:rPr>
              <a:t>cast off their first faith </a:t>
            </a:r>
            <a:r>
              <a:rPr lang="en-US" altLang="en-US" sz="3000" dirty="0">
                <a:solidFill>
                  <a:schemeClr val="bg1"/>
                </a:solidFill>
                <a:ea typeface="Times New Roman" panose="02020603050405020304" pitchFamily="18" charset="0"/>
                <a:cs typeface="Arial" panose="020B0604020202020204" pitchFamily="34" charset="0"/>
              </a:rPr>
              <a:t>~ NIV, </a:t>
            </a:r>
            <a:r>
              <a:rPr lang="en-US" altLang="en-US" sz="3000" dirty="0">
                <a:solidFill>
                  <a:schemeClr val="accent4">
                    <a:lumMod val="60000"/>
                    <a:lumOff val="40000"/>
                  </a:schemeClr>
                </a:solidFill>
                <a:ea typeface="Times New Roman" panose="02020603050405020304" pitchFamily="18" charset="0"/>
                <a:cs typeface="Arial" panose="020B0604020202020204" pitchFamily="34" charset="0"/>
              </a:rPr>
              <a:t>have broken their first pledge</a:t>
            </a:r>
            <a:r>
              <a:rPr lang="en-US" altLang="en-US" sz="3000" dirty="0">
                <a:solidFill>
                  <a:schemeClr val="accent4">
                    <a:lumMod val="60000"/>
                    <a:lumOff val="40000"/>
                  </a:schemeClr>
                </a:solidFill>
              </a:rPr>
              <a:t> </a:t>
            </a:r>
          </a:p>
        </p:txBody>
      </p:sp>
      <p:sp>
        <p:nvSpPr>
          <p:cNvPr id="5" name="TextBox 4">
            <a:extLst>
              <a:ext uri="{FF2B5EF4-FFF2-40B4-BE49-F238E27FC236}">
                <a16:creationId xmlns:a16="http://schemas.microsoft.com/office/drawing/2014/main" id="{F079F59B-B7FB-4137-AE65-5A205DE75369}"/>
              </a:ext>
            </a:extLst>
          </p:cNvPr>
          <p:cNvSpPr txBox="1"/>
          <p:nvPr/>
        </p:nvSpPr>
        <p:spPr>
          <a:xfrm>
            <a:off x="666750" y="2080299"/>
            <a:ext cx="8034641"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1"/>
                </a:solidFill>
              </a:rPr>
              <a:t> Num. 30:2 ~ </a:t>
            </a:r>
            <a:r>
              <a:rPr lang="en-US" sz="3000" dirty="0">
                <a:solidFill>
                  <a:schemeClr val="accent4">
                    <a:lumMod val="60000"/>
                    <a:lumOff val="40000"/>
                  </a:schemeClr>
                </a:solidFill>
              </a:rPr>
              <a:t>If a man makes a vow to the </a:t>
            </a:r>
            <a:r>
              <a:rPr lang="en-US" sz="3000" cap="small" dirty="0">
                <a:solidFill>
                  <a:schemeClr val="accent4">
                    <a:lumMod val="60000"/>
                    <a:lumOff val="40000"/>
                  </a:schemeClr>
                </a:solidFill>
              </a:rPr>
              <a:t>Lord</a:t>
            </a:r>
            <a:r>
              <a:rPr lang="en-US" sz="3000" dirty="0">
                <a:solidFill>
                  <a:schemeClr val="accent4">
                    <a:lumMod val="60000"/>
                    <a:lumOff val="40000"/>
                  </a:schemeClr>
                </a:solidFill>
              </a:rPr>
              <a:t>, or swears an oath to bind himself by some agreement, he shall not break his word; he shall do according to all that proceeds out of his mouth. </a:t>
            </a:r>
          </a:p>
        </p:txBody>
      </p:sp>
      <p:sp>
        <p:nvSpPr>
          <p:cNvPr id="6" name="TextBox 5">
            <a:extLst>
              <a:ext uri="{FF2B5EF4-FFF2-40B4-BE49-F238E27FC236}">
                <a16:creationId xmlns:a16="http://schemas.microsoft.com/office/drawing/2014/main" id="{4326F385-0BDA-4AD8-8133-D8E2FE407286}"/>
              </a:ext>
            </a:extLst>
          </p:cNvPr>
          <p:cNvSpPr txBox="1"/>
          <p:nvPr/>
        </p:nvSpPr>
        <p:spPr>
          <a:xfrm>
            <a:off x="666746" y="4404411"/>
            <a:ext cx="8034641" cy="2000548"/>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1"/>
                </a:solidFill>
              </a:rPr>
              <a:t> </a:t>
            </a:r>
            <a:r>
              <a:rPr lang="en-US" sz="3000" dirty="0"/>
              <a:t>Deut. 23:21 ~ </a:t>
            </a:r>
            <a:r>
              <a:rPr lang="en-US" sz="3000" dirty="0">
                <a:solidFill>
                  <a:schemeClr val="accent4">
                    <a:lumMod val="60000"/>
                    <a:lumOff val="40000"/>
                  </a:schemeClr>
                </a:solidFill>
              </a:rPr>
              <a:t>When you make a vow to the </a:t>
            </a:r>
            <a:r>
              <a:rPr lang="en-US" sz="3000" cap="small" dirty="0">
                <a:solidFill>
                  <a:schemeClr val="accent4">
                    <a:lumMod val="60000"/>
                    <a:lumOff val="40000"/>
                  </a:schemeClr>
                </a:solidFill>
              </a:rPr>
              <a:t>Lord</a:t>
            </a:r>
            <a:r>
              <a:rPr lang="en-US" sz="3000" dirty="0">
                <a:solidFill>
                  <a:schemeClr val="accent4">
                    <a:lumMod val="60000"/>
                    <a:lumOff val="40000"/>
                  </a:schemeClr>
                </a:solidFill>
              </a:rPr>
              <a:t> your God, you shall not delay to pay it; for the </a:t>
            </a:r>
            <a:r>
              <a:rPr lang="en-US" sz="3000" cap="small" dirty="0">
                <a:solidFill>
                  <a:schemeClr val="accent4">
                    <a:lumMod val="60000"/>
                    <a:lumOff val="40000"/>
                  </a:schemeClr>
                </a:solidFill>
              </a:rPr>
              <a:t>Lord</a:t>
            </a:r>
            <a:r>
              <a:rPr lang="en-US" sz="3000" dirty="0">
                <a:solidFill>
                  <a:schemeClr val="accent4">
                    <a:lumMod val="60000"/>
                    <a:lumOff val="40000"/>
                  </a:schemeClr>
                </a:solidFill>
              </a:rPr>
              <a:t> your God will surely require it of</a:t>
            </a:r>
          </a:p>
          <a:p>
            <a:pPr defTabSz="342900"/>
            <a:r>
              <a:rPr lang="en-US" sz="3000" dirty="0">
                <a:solidFill>
                  <a:schemeClr val="accent4">
                    <a:lumMod val="60000"/>
                    <a:lumOff val="40000"/>
                  </a:schemeClr>
                </a:solidFill>
              </a:rPr>
              <a:t>	you, and it would be sin to you. </a:t>
            </a:r>
          </a:p>
        </p:txBody>
      </p:sp>
    </p:spTree>
    <p:extLst>
      <p:ext uri="{BB962C8B-B14F-4D97-AF65-F5344CB8AC3E}">
        <p14:creationId xmlns:p14="http://schemas.microsoft.com/office/powerpoint/2010/main" val="19777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85762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077218"/>
          </a:xfrm>
          <a:prstGeom prst="rect">
            <a:avLst/>
          </a:prstGeom>
          <a:noFill/>
        </p:spPr>
        <p:txBody>
          <a:bodyPr wrap="square" rtlCol="0">
            <a:spAutoFit/>
          </a:bodyPr>
          <a:lstStyle/>
          <a:p>
            <a:r>
              <a:rPr lang="en-US" sz="3200" dirty="0">
                <a:solidFill>
                  <a:schemeClr val="accent4">
                    <a:lumMod val="60000"/>
                    <a:lumOff val="40000"/>
                  </a:schemeClr>
                </a:solidFill>
              </a:rPr>
              <a:t>opportunity</a:t>
            </a:r>
            <a:r>
              <a:rPr lang="en-US" sz="3200" dirty="0"/>
              <a:t> (v. 14)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aphormē</a:t>
            </a:r>
            <a:r>
              <a:rPr lang="en-US" sz="3200" dirty="0"/>
              <a:t> – military term meaning </a:t>
            </a:r>
            <a:r>
              <a:rPr lang="en-US" sz="3200" i="1" dirty="0"/>
              <a:t>base of operations</a:t>
            </a:r>
            <a:endParaRPr lang="en-US" sz="3200" dirty="0"/>
          </a:p>
        </p:txBody>
      </p:sp>
      <p:sp>
        <p:nvSpPr>
          <p:cNvPr id="5" name="TextBox 4">
            <a:extLst>
              <a:ext uri="{FF2B5EF4-FFF2-40B4-BE49-F238E27FC236}">
                <a16:creationId xmlns:a16="http://schemas.microsoft.com/office/drawing/2014/main" id="{F079F59B-B7FB-4137-AE65-5A205DE75369}"/>
              </a:ext>
            </a:extLst>
          </p:cNvPr>
          <p:cNvSpPr txBox="1"/>
          <p:nvPr/>
        </p:nvSpPr>
        <p:spPr>
          <a:xfrm>
            <a:off x="666750" y="2142214"/>
            <a:ext cx="803464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Satan’s name means </a:t>
            </a:r>
            <a:r>
              <a:rPr lang="en-US" sz="3200" i="1" dirty="0"/>
              <a:t>adversary</a:t>
            </a:r>
            <a:r>
              <a:rPr lang="en-US" sz="3200" dirty="0"/>
              <a:t>, </a:t>
            </a:r>
            <a:r>
              <a:rPr lang="en-US" sz="3200" i="1" dirty="0"/>
              <a:t>accuser</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65352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2434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662815"/>
          </a:xfrm>
          <a:prstGeom prst="rect">
            <a:avLst/>
          </a:prstGeom>
          <a:noFill/>
        </p:spPr>
        <p:txBody>
          <a:bodyPr wrap="square" rtlCol="0">
            <a:spAutoFit/>
          </a:bodyPr>
          <a:lstStyle/>
          <a:p>
            <a:r>
              <a:rPr lang="en-US" sz="2700" dirty="0"/>
              <a:t>1 Timothy 4:12–5:16 ~ </a:t>
            </a:r>
            <a:r>
              <a:rPr lang="en-US" sz="2700" baseline="30000" dirty="0">
                <a:solidFill>
                  <a:schemeClr val="bg1"/>
                </a:solidFill>
              </a:rPr>
              <a:t>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if anyone does not provide for his own, </a:t>
            </a:r>
            <a:r>
              <a:rPr lang="en-US" sz="2700" baseline="30000" dirty="0">
                <a:solidFill>
                  <a:schemeClr val="bg1"/>
                </a:solidFill>
              </a:rPr>
              <a:t>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Do not let a widow under sixty years old be taken into the number, </a:t>
            </a:r>
            <a:r>
              <a:rPr lang="en-US" sz="2700" i="1" dirty="0">
                <a:solidFill>
                  <a:schemeClr val="accent4">
                    <a:lumMod val="60000"/>
                    <a:lumOff val="40000"/>
                  </a:schemeClr>
                </a:solidFill>
              </a:rPr>
              <a:t>and not unless</a:t>
            </a:r>
            <a:r>
              <a:rPr lang="en-US" sz="2700" dirty="0">
                <a:solidFill>
                  <a:schemeClr val="accent4">
                    <a:lumMod val="60000"/>
                    <a:lumOff val="40000"/>
                  </a:schemeClr>
                </a:solidFill>
              </a:rPr>
              <a:t> she has been the wife of one man, </a:t>
            </a:r>
            <a:r>
              <a:rPr lang="en-US" sz="2700" baseline="30000" dirty="0">
                <a:solidFill>
                  <a:schemeClr val="bg1"/>
                </a:solidFill>
              </a:rPr>
              <a:t>10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well reported for good works: if she has brought up children, if she has lodged strangers, if she has washed the saints’ feet, if she has relieved the afflicted, if she has diligently followed every good work. </a:t>
            </a:r>
          </a:p>
          <a:p>
            <a:r>
              <a:rPr lang="en-US" sz="2700" baseline="30000" dirty="0">
                <a:solidFill>
                  <a:schemeClr val="bg1"/>
                </a:solidFill>
              </a:rPr>
              <a:t>11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refuse </a:t>
            </a:r>
            <a:r>
              <a:rPr lang="en-US" sz="2700" i="1" dirty="0">
                <a:solidFill>
                  <a:schemeClr val="accent4">
                    <a:lumMod val="60000"/>
                    <a:lumOff val="40000"/>
                  </a:schemeClr>
                </a:solidFill>
              </a:rPr>
              <a:t>the</a:t>
            </a:r>
            <a:r>
              <a:rPr lang="en-US" sz="2700" dirty="0">
                <a:solidFill>
                  <a:schemeClr val="accent4">
                    <a:lumMod val="60000"/>
                    <a:lumOff val="40000"/>
                  </a:schemeClr>
                </a:solidFill>
              </a:rPr>
              <a:t> younger widows; for when they have begun to grow wanton against Christ, they desire to marry, and especially for those of his household, he has denied the faith and is worse than an unbeliever. </a:t>
            </a:r>
          </a:p>
        </p:txBody>
      </p:sp>
    </p:spTree>
    <p:extLst>
      <p:ext uri="{BB962C8B-B14F-4D97-AF65-F5344CB8AC3E}">
        <p14:creationId xmlns:p14="http://schemas.microsoft.com/office/powerpoint/2010/main" val="409643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493812"/>
          </a:xfrm>
          <a:prstGeom prst="rect">
            <a:avLst/>
          </a:prstGeom>
          <a:noFill/>
        </p:spPr>
        <p:txBody>
          <a:bodyPr wrap="square" rtlCol="0">
            <a:spAutoFit/>
          </a:bodyPr>
          <a:lstStyle/>
          <a:p>
            <a:r>
              <a:rPr lang="en-US" sz="2700" dirty="0"/>
              <a:t>1 Timothy 4:12–5:16 ~ </a:t>
            </a:r>
            <a:r>
              <a:rPr lang="en-US" sz="2700" baseline="30000" dirty="0">
                <a:solidFill>
                  <a:schemeClr val="bg1"/>
                </a:solidFill>
              </a:rPr>
              <a:t>12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having condemnation because they have cast off their first faith. </a:t>
            </a:r>
            <a:r>
              <a:rPr lang="en-US" sz="2700" baseline="30000" dirty="0">
                <a:solidFill>
                  <a:schemeClr val="bg1"/>
                </a:solidFill>
              </a:rPr>
              <a:t>13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besides they learn </a:t>
            </a:r>
            <a:r>
              <a:rPr lang="en-US" sz="2700" i="1" dirty="0">
                <a:solidFill>
                  <a:schemeClr val="accent4">
                    <a:lumMod val="60000"/>
                    <a:lumOff val="40000"/>
                  </a:schemeClr>
                </a:solidFill>
              </a:rPr>
              <a:t>to be</a:t>
            </a:r>
            <a:r>
              <a:rPr lang="en-US" sz="2700" dirty="0">
                <a:solidFill>
                  <a:schemeClr val="accent4">
                    <a:lumMod val="60000"/>
                    <a:lumOff val="40000"/>
                  </a:schemeClr>
                </a:solidFill>
              </a:rPr>
              <a:t> idle, wandering about from house to house, and not only idle but also gossips and busybodies, saying things which they ought not.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Therefore I desire that </a:t>
            </a:r>
            <a:r>
              <a:rPr lang="en-US" sz="2700" i="1" dirty="0">
                <a:solidFill>
                  <a:schemeClr val="accent4">
                    <a:lumMod val="60000"/>
                    <a:lumOff val="40000"/>
                  </a:schemeClr>
                </a:solidFill>
              </a:rPr>
              <a:t>the</a:t>
            </a:r>
            <a:r>
              <a:rPr lang="en-US" sz="2700" dirty="0">
                <a:solidFill>
                  <a:schemeClr val="accent4">
                    <a:lumMod val="60000"/>
                    <a:lumOff val="40000"/>
                  </a:schemeClr>
                </a:solidFill>
              </a:rPr>
              <a:t> younger </a:t>
            </a:r>
            <a:r>
              <a:rPr lang="en-US" sz="2700" i="1" dirty="0">
                <a:solidFill>
                  <a:schemeClr val="accent4">
                    <a:lumMod val="60000"/>
                    <a:lumOff val="40000"/>
                  </a:schemeClr>
                </a:solidFill>
              </a:rPr>
              <a:t>widows</a:t>
            </a:r>
            <a:r>
              <a:rPr lang="en-US" sz="2700" dirty="0">
                <a:solidFill>
                  <a:schemeClr val="accent4">
                    <a:lumMod val="60000"/>
                    <a:lumOff val="40000"/>
                  </a:schemeClr>
                </a:solidFill>
              </a:rPr>
              <a:t> marry, bear children, manage the house, give no opportunity to the adversary to speak reproachfully.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some have already turned aside after Satan.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If any believing man or woman has widows, let them relieve them, and do not let the church be burdened, that it may relieve those who are really widows. </a:t>
            </a:r>
            <a:endParaRPr lang="en-US" altLang="en-US" sz="2700" dirty="0">
              <a:solidFill>
                <a:schemeClr val="accent4">
                  <a:lumMod val="60000"/>
                  <a:lumOff val="40000"/>
                </a:schemeClr>
              </a:solidFill>
            </a:endParaRPr>
          </a:p>
          <a:p>
            <a:endParaRPr lang="en-US" sz="2700" dirty="0">
              <a:solidFill>
                <a:schemeClr val="accent4">
                  <a:lumMod val="60000"/>
                  <a:lumOff val="40000"/>
                </a:schemeClr>
              </a:solidFill>
            </a:endParaRPr>
          </a:p>
        </p:txBody>
      </p:sp>
    </p:spTree>
    <p:extLst>
      <p:ext uri="{BB962C8B-B14F-4D97-AF65-F5344CB8AC3E}">
        <p14:creationId xmlns:p14="http://schemas.microsoft.com/office/powerpoint/2010/main" val="16550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97082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14" name="Picture 13">
            <a:extLst>
              <a:ext uri="{FF2B5EF4-FFF2-40B4-BE49-F238E27FC236}">
                <a16:creationId xmlns:a16="http://schemas.microsoft.com/office/drawing/2014/main" id="{5564FA94-1FD7-487F-BA7F-D7A1720881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6491" y="3546032"/>
            <a:ext cx="3493732" cy="2454348"/>
          </a:xfrm>
          <a:prstGeom prst="rect">
            <a:avLst/>
          </a:prstGeom>
        </p:spPr>
      </p:pic>
      <p:grpSp>
        <p:nvGrpSpPr>
          <p:cNvPr id="33" name="Group 32">
            <a:extLst>
              <a:ext uri="{FF2B5EF4-FFF2-40B4-BE49-F238E27FC236}">
                <a16:creationId xmlns:a16="http://schemas.microsoft.com/office/drawing/2014/main" id="{2ECB677C-A603-4EE6-B1DA-9F621400FD2A}"/>
              </a:ext>
            </a:extLst>
          </p:cNvPr>
          <p:cNvGrpSpPr/>
          <p:nvPr/>
        </p:nvGrpSpPr>
        <p:grpSpPr>
          <a:xfrm>
            <a:off x="835158" y="1485951"/>
            <a:ext cx="6402893" cy="1895048"/>
            <a:chOff x="1054238" y="1257357"/>
            <a:chExt cx="6402893" cy="1895048"/>
          </a:xfrm>
        </p:grpSpPr>
        <p:sp>
          <p:nvSpPr>
            <p:cNvPr id="18" name="Speech Bubble: Oval 17">
              <a:extLst>
                <a:ext uri="{FF2B5EF4-FFF2-40B4-BE49-F238E27FC236}">
                  <a16:creationId xmlns:a16="http://schemas.microsoft.com/office/drawing/2014/main" id="{9655A003-FDAD-410F-BE20-F2528D787BA7}"/>
                </a:ext>
              </a:extLst>
            </p:cNvPr>
            <p:cNvSpPr/>
            <p:nvPr/>
          </p:nvSpPr>
          <p:spPr>
            <a:xfrm>
              <a:off x="4329503" y="1509713"/>
              <a:ext cx="2275695" cy="1528762"/>
            </a:xfrm>
            <a:prstGeom prst="wedgeEllipseCallout">
              <a:avLst>
                <a:gd name="adj1" fmla="val -23344"/>
                <a:gd name="adj2" fmla="val 1054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Oval 18">
              <a:extLst>
                <a:ext uri="{FF2B5EF4-FFF2-40B4-BE49-F238E27FC236}">
                  <a16:creationId xmlns:a16="http://schemas.microsoft.com/office/drawing/2014/main" id="{B2D12810-5876-4A55-9194-4EE4D6232BA0}"/>
                </a:ext>
              </a:extLst>
            </p:cNvPr>
            <p:cNvSpPr/>
            <p:nvPr/>
          </p:nvSpPr>
          <p:spPr>
            <a:xfrm>
              <a:off x="2479774" y="1435067"/>
              <a:ext cx="2275695" cy="1528762"/>
            </a:xfrm>
            <a:prstGeom prst="wedgeEllipseCallout">
              <a:avLst>
                <a:gd name="adj1" fmla="val 722"/>
                <a:gd name="adj2" fmla="val 1067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peech Bubble: Oval 19">
              <a:extLst>
                <a:ext uri="{FF2B5EF4-FFF2-40B4-BE49-F238E27FC236}">
                  <a16:creationId xmlns:a16="http://schemas.microsoft.com/office/drawing/2014/main" id="{D9DFFEBB-D050-4ED5-8456-AEC1332A8F9C}"/>
                </a:ext>
              </a:extLst>
            </p:cNvPr>
            <p:cNvSpPr/>
            <p:nvPr/>
          </p:nvSpPr>
          <p:spPr>
            <a:xfrm>
              <a:off x="5181436" y="1623643"/>
              <a:ext cx="2275695" cy="1528762"/>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Oval 20">
              <a:extLst>
                <a:ext uri="{FF2B5EF4-FFF2-40B4-BE49-F238E27FC236}">
                  <a16:creationId xmlns:a16="http://schemas.microsoft.com/office/drawing/2014/main" id="{7BFDD554-5CEB-42F8-917A-5ECAE39E2FB1}"/>
                </a:ext>
              </a:extLst>
            </p:cNvPr>
            <p:cNvSpPr/>
            <p:nvPr/>
          </p:nvSpPr>
          <p:spPr>
            <a:xfrm>
              <a:off x="3359511" y="1257357"/>
              <a:ext cx="2275695" cy="1528762"/>
            </a:xfrm>
            <a:prstGeom prst="wedgeEllipseCallout">
              <a:avLst>
                <a:gd name="adj1" fmla="val -10997"/>
                <a:gd name="adj2" fmla="val 836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Oval 21">
              <a:extLst>
                <a:ext uri="{FF2B5EF4-FFF2-40B4-BE49-F238E27FC236}">
                  <a16:creationId xmlns:a16="http://schemas.microsoft.com/office/drawing/2014/main" id="{9EA5B461-6455-4130-B6FB-DD445E82F600}"/>
                </a:ext>
              </a:extLst>
            </p:cNvPr>
            <p:cNvSpPr/>
            <p:nvPr/>
          </p:nvSpPr>
          <p:spPr>
            <a:xfrm>
              <a:off x="1054238" y="1471244"/>
              <a:ext cx="2275695" cy="1528762"/>
            </a:xfrm>
            <a:prstGeom prst="wedgeEllipseCallout">
              <a:avLst>
                <a:gd name="adj1" fmla="val 24371"/>
                <a:gd name="adj2" fmla="val 709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048C133A-63DA-46C9-A52E-29A78B016E53}"/>
              </a:ext>
            </a:extLst>
          </p:cNvPr>
          <p:cNvSpPr txBox="1"/>
          <p:nvPr/>
        </p:nvSpPr>
        <p:spPr>
          <a:xfrm>
            <a:off x="929653" y="2173681"/>
            <a:ext cx="6133155" cy="747286"/>
          </a:xfrm>
          <a:prstGeom prst="rect">
            <a:avLst/>
          </a:prstGeom>
          <a:noFill/>
        </p:spPr>
        <p:txBody>
          <a:bodyPr wrap="square" rtlCol="0">
            <a:prstTxWarp prst="textWave1">
              <a:avLst/>
            </a:prstTxWarp>
            <a:spAutoFit/>
          </a:bodyPr>
          <a:lstStyle/>
          <a:p>
            <a:r>
              <a:rPr lang="en-US" sz="2400" b="1" dirty="0">
                <a:solidFill>
                  <a:schemeClr val="bg2">
                    <a:lumMod val="10000"/>
                  </a:schemeClr>
                </a:solidFill>
              </a:rPr>
              <a:t>They’ll know we are Christians by our t-shirts</a:t>
            </a:r>
          </a:p>
        </p:txBody>
      </p:sp>
      <p:pic>
        <p:nvPicPr>
          <p:cNvPr id="28" name="Picture 27">
            <a:extLst>
              <a:ext uri="{FF2B5EF4-FFF2-40B4-BE49-F238E27FC236}">
                <a16:creationId xmlns:a16="http://schemas.microsoft.com/office/drawing/2014/main" id="{25DC192B-5C4E-4DC6-904D-D3849F2CEF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10389" y="1613155"/>
            <a:ext cx="485062" cy="637177"/>
          </a:xfrm>
          <a:prstGeom prst="rect">
            <a:avLst/>
          </a:prstGeom>
        </p:spPr>
      </p:pic>
      <p:pic>
        <p:nvPicPr>
          <p:cNvPr id="31" name="Picture 30">
            <a:extLst>
              <a:ext uri="{FF2B5EF4-FFF2-40B4-BE49-F238E27FC236}">
                <a16:creationId xmlns:a16="http://schemas.microsoft.com/office/drawing/2014/main" id="{1B845611-6DB9-4045-8B9A-0F7BA1034AA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605621">
            <a:off x="2993491" y="1698807"/>
            <a:ext cx="345367" cy="575423"/>
          </a:xfrm>
          <a:prstGeom prst="rect">
            <a:avLst/>
          </a:prstGeom>
        </p:spPr>
      </p:pic>
      <p:sp>
        <p:nvSpPr>
          <p:cNvPr id="32" name="TextBox 31">
            <a:extLst>
              <a:ext uri="{FF2B5EF4-FFF2-40B4-BE49-F238E27FC236}">
                <a16:creationId xmlns:a16="http://schemas.microsoft.com/office/drawing/2014/main" id="{0B3E3B81-3988-4664-B580-3993EE4BA8C7}"/>
              </a:ext>
            </a:extLst>
          </p:cNvPr>
          <p:cNvSpPr txBox="1"/>
          <p:nvPr/>
        </p:nvSpPr>
        <p:spPr>
          <a:xfrm>
            <a:off x="2813929" y="7158000"/>
            <a:ext cx="4116141" cy="230832"/>
          </a:xfrm>
          <a:prstGeom prst="rect">
            <a:avLst/>
          </a:prstGeom>
          <a:noFill/>
        </p:spPr>
        <p:txBody>
          <a:bodyPr wrap="square" rtlCol="0">
            <a:spAutoFit/>
          </a:bodyPr>
          <a:lstStyle/>
          <a:p>
            <a:r>
              <a:rPr lang="en-US" sz="900">
                <a:hlinkClick r:id="rId8" tooltip="http://commons.wikimedia.org/wiki/File:Quarter_note_with_upwards_stem.svg"/>
              </a:rPr>
              <a:t>This Photo</a:t>
            </a:r>
            <a:r>
              <a:rPr lang="en-US" sz="900"/>
              <a:t> by Unknown Author is licensed under </a:t>
            </a:r>
            <a:r>
              <a:rPr lang="en-US" sz="900">
                <a:hlinkClick r:id="rId9" tooltip="https://creativecommons.org/licenses/by-sa/3.0/"/>
              </a:rPr>
              <a:t>CC BY-SA</a:t>
            </a:r>
            <a:endParaRPr lang="en-US" sz="900"/>
          </a:p>
        </p:txBody>
      </p:sp>
      <p:pic>
        <p:nvPicPr>
          <p:cNvPr id="34" name="Picture 33">
            <a:extLst>
              <a:ext uri="{FF2B5EF4-FFF2-40B4-BE49-F238E27FC236}">
                <a16:creationId xmlns:a16="http://schemas.microsoft.com/office/drawing/2014/main" id="{C4132E7A-D753-4CC6-89DC-862C16D3CA6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018165" y="2646505"/>
            <a:ext cx="485062" cy="637177"/>
          </a:xfrm>
          <a:prstGeom prst="rect">
            <a:avLst/>
          </a:prstGeom>
        </p:spPr>
      </p:pic>
      <p:pic>
        <p:nvPicPr>
          <p:cNvPr id="35" name="Picture 34">
            <a:extLst>
              <a:ext uri="{FF2B5EF4-FFF2-40B4-BE49-F238E27FC236}">
                <a16:creationId xmlns:a16="http://schemas.microsoft.com/office/drawing/2014/main" id="{7E896C8B-29BE-4586-B308-3DE2A215D92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605621">
            <a:off x="6095376" y="2782345"/>
            <a:ext cx="345367" cy="575423"/>
          </a:xfrm>
          <a:prstGeom prst="rect">
            <a:avLst/>
          </a:prstGeom>
        </p:spPr>
      </p:pic>
      <p:sp>
        <p:nvSpPr>
          <p:cNvPr id="16" name="TextBox 15">
            <a:extLst>
              <a:ext uri="{FF2B5EF4-FFF2-40B4-BE49-F238E27FC236}">
                <a16:creationId xmlns:a16="http://schemas.microsoft.com/office/drawing/2014/main" id="{974C54F8-931E-4DAF-A305-261EE32019A6}"/>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conduct</a:t>
            </a:r>
            <a:r>
              <a:rPr lang="en-US" sz="3200" dirty="0">
                <a:effectLst>
                  <a:outerShdw blurRad="38100" dist="38100" dir="2700000" algn="tl">
                    <a:srgbClr val="000000">
                      <a:alpha val="43137"/>
                    </a:srgbClr>
                  </a:outerShdw>
                </a:effectLst>
              </a:rPr>
              <a:t> ~ </a:t>
            </a:r>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anastrophē</a:t>
            </a:r>
            <a:r>
              <a:rPr lang="en-US" sz="32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to </a:t>
            </a:r>
            <a:r>
              <a:rPr lang="en-US" sz="3200" dirty="0">
                <a:effectLst>
                  <a:outerShdw blurRad="38100" dist="38100" dir="2700000" algn="tl">
                    <a:srgbClr val="000000">
                      <a:alpha val="43137"/>
                    </a:srgbClr>
                  </a:outerShdw>
                </a:effectLst>
              </a:rPr>
              <a:t>return again</a:t>
            </a:r>
            <a:endParaRPr lang="en-US" sz="40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59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16"/>
                                        </p:tgtEl>
                                        <p:attrNameLst>
                                          <p:attrName>style.color</p:attrName>
                                        </p:attrNameLst>
                                      </p:cBhvr>
                                      <p:to>
                                        <a:schemeClr val="accent2"/>
                                      </p:to>
                                    </p:animClr>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3000"/>
                                        <p:tgtEl>
                                          <p:spTgt spid="23"/>
                                        </p:tgtEl>
                                      </p:cBhvr>
                                    </p:animEffect>
                                  </p:childTnLst>
                                </p:cTn>
                              </p:par>
                              <p:par>
                                <p:cTn id="23" presetID="10" presetClass="entr" presetSubtype="0" fill="hold" nodeType="withEffect">
                                  <p:stCondLst>
                                    <p:cond delay="10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15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2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25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6638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81519" y="1157395"/>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exhortation</a:t>
            </a:r>
            <a:r>
              <a:rPr lang="en-US" altLang="en-US" sz="3200" dirty="0">
                <a:solidFill>
                  <a:schemeClr val="bg1"/>
                </a:solidFill>
                <a:ea typeface="Times New Roman" panose="02020603050405020304" pitchFamily="18" charset="0"/>
                <a:cs typeface="Arial" panose="020B0604020202020204" pitchFamily="34" charset="0"/>
              </a:rPr>
              <a:t> ~ </a:t>
            </a:r>
            <a:r>
              <a:rPr lang="en-US" altLang="en-US" sz="3200" i="1" dirty="0" err="1">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paraklēsis</a:t>
            </a:r>
            <a:r>
              <a:rPr lang="en-US" altLang="en-US" sz="3200" dirty="0">
                <a:solidFill>
                  <a:schemeClr val="bg1"/>
                </a:solidFill>
                <a:ea typeface="Times New Roman" panose="02020603050405020304" pitchFamily="18" charset="0"/>
                <a:cs typeface="Arial" panose="020B0604020202020204" pitchFamily="34" charset="0"/>
              </a:rPr>
              <a:t> –NIV,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preaching</a:t>
            </a:r>
            <a:r>
              <a:rPr lang="en-US" altLang="en-US" sz="3200" dirty="0">
                <a:solidFill>
                  <a:schemeClr val="bg1"/>
                </a:solidFill>
              </a:rPr>
              <a:t> </a:t>
            </a:r>
          </a:p>
        </p:txBody>
      </p:sp>
      <p:sp>
        <p:nvSpPr>
          <p:cNvPr id="6" name="TextBox 5">
            <a:extLst>
              <a:ext uri="{FF2B5EF4-FFF2-40B4-BE49-F238E27FC236}">
                <a16:creationId xmlns:a16="http://schemas.microsoft.com/office/drawing/2014/main" id="{352AA8BB-9B59-4E6B-9746-FDD0AEB596BF}"/>
              </a:ext>
            </a:extLst>
          </p:cNvPr>
          <p:cNvSpPr txBox="1"/>
          <p:nvPr/>
        </p:nvSpPr>
        <p:spPr>
          <a:xfrm>
            <a:off x="477288" y="1669633"/>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doctrine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didaskalia</a:t>
            </a:r>
            <a:r>
              <a:rPr lang="en-US" sz="3200" dirty="0"/>
              <a:t> –NIV, </a:t>
            </a:r>
            <a:r>
              <a:rPr lang="en-US" sz="3200" dirty="0">
                <a:solidFill>
                  <a:schemeClr val="accent4">
                    <a:lumMod val="60000"/>
                    <a:lumOff val="40000"/>
                  </a:schemeClr>
                </a:solidFill>
              </a:rPr>
              <a:t>teaching</a:t>
            </a:r>
            <a:endParaRPr lang="en-US" altLang="en-US" sz="48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4" name="TextBox 3">
            <a:extLst>
              <a:ext uri="{FF2B5EF4-FFF2-40B4-BE49-F238E27FC236}">
                <a16:creationId xmlns:a16="http://schemas.microsoft.com/office/drawing/2014/main" id="{A13D2B82-DFA4-4945-B4E9-4C351CB4DD89}"/>
              </a:ext>
            </a:extLst>
          </p:cNvPr>
          <p:cNvSpPr txBox="1"/>
          <p:nvPr/>
        </p:nvSpPr>
        <p:spPr>
          <a:xfrm>
            <a:off x="477288" y="2200269"/>
            <a:ext cx="1889675" cy="584775"/>
          </a:xfrm>
          <a:prstGeom prst="rect">
            <a:avLst/>
          </a:prstGeom>
          <a:noFill/>
        </p:spPr>
        <p:txBody>
          <a:bodyPr wrap="square" rtlCol="0">
            <a:spAutoFit/>
          </a:bodyPr>
          <a:lstStyle/>
          <a:p>
            <a:r>
              <a:rPr lang="en-US" sz="3200" dirty="0"/>
              <a:t>hear it</a:t>
            </a:r>
          </a:p>
        </p:txBody>
      </p:sp>
      <p:sp>
        <p:nvSpPr>
          <p:cNvPr id="7" name="TextBox 6">
            <a:extLst>
              <a:ext uri="{FF2B5EF4-FFF2-40B4-BE49-F238E27FC236}">
                <a16:creationId xmlns:a16="http://schemas.microsoft.com/office/drawing/2014/main" id="{68342EDE-D911-498C-90CA-E7D1C19F7DDF}"/>
              </a:ext>
            </a:extLst>
          </p:cNvPr>
          <p:cNvSpPr txBox="1"/>
          <p:nvPr/>
        </p:nvSpPr>
        <p:spPr>
          <a:xfrm>
            <a:off x="793217" y="2200268"/>
            <a:ext cx="1419741" cy="584775"/>
          </a:xfrm>
          <a:prstGeom prst="rect">
            <a:avLst/>
          </a:prstGeom>
          <a:noFill/>
        </p:spPr>
        <p:txBody>
          <a:bodyPr wrap="square" rtlCol="0">
            <a:spAutoFit/>
          </a:bodyPr>
          <a:lstStyle/>
          <a:p>
            <a:r>
              <a:rPr lang="en-US" sz="3200" dirty="0"/>
              <a:t>do it</a:t>
            </a:r>
          </a:p>
        </p:txBody>
      </p:sp>
      <p:sp>
        <p:nvSpPr>
          <p:cNvPr id="5" name="TextBox 4">
            <a:extLst>
              <a:ext uri="{FF2B5EF4-FFF2-40B4-BE49-F238E27FC236}">
                <a16:creationId xmlns:a16="http://schemas.microsoft.com/office/drawing/2014/main" id="{DA1F3C13-BC29-4FAF-9CA0-F33B99B777D7}"/>
              </a:ext>
            </a:extLst>
          </p:cNvPr>
          <p:cNvSpPr txBox="1"/>
          <p:nvPr/>
        </p:nvSpPr>
        <p:spPr>
          <a:xfrm>
            <a:off x="1028698" y="2785043"/>
            <a:ext cx="2386012" cy="584775"/>
          </a:xfrm>
          <a:prstGeom prst="rect">
            <a:avLst/>
          </a:prstGeom>
          <a:noFill/>
        </p:spPr>
        <p:txBody>
          <a:bodyPr wrap="square" rtlCol="0">
            <a:spAutoFit/>
          </a:bodyPr>
          <a:lstStyle/>
          <a:p>
            <a:r>
              <a:rPr lang="en-US" sz="3200" dirty="0"/>
              <a:t>do it right</a:t>
            </a:r>
          </a:p>
        </p:txBody>
      </p:sp>
    </p:spTree>
    <p:extLst>
      <p:ext uri="{BB962C8B-B14F-4D97-AF65-F5344CB8AC3E}">
        <p14:creationId xmlns:p14="http://schemas.microsoft.com/office/powerpoint/2010/main" val="63964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42" presetClass="path" presetSubtype="0" fill="hold" grpId="1" nodeType="afterEffect">
                                  <p:stCondLst>
                                    <p:cond delay="1000"/>
                                  </p:stCondLst>
                                  <p:childTnLst>
                                    <p:animMotion origin="layout" path="M 2.77778E-7 4.07407E-6 L 0.02465 0.08518 " pathEditMode="relative" rAng="0" ptsTypes="AA">
                                      <p:cBhvr>
                                        <p:cTn id="26" dur="1000" fill="hold"/>
                                        <p:tgtEl>
                                          <p:spTgt spid="7"/>
                                        </p:tgtEl>
                                        <p:attrNameLst>
                                          <p:attrName>ppt_x</p:attrName>
                                          <p:attrName>ppt_y</p:attrName>
                                        </p:attrNameLst>
                                      </p:cBhvr>
                                      <p:rCtr x="1233" y="4259"/>
                                    </p:animMotion>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500"/>
                            </p:stCondLst>
                            <p:childTnLst>
                              <p:par>
                                <p:cTn id="32" presetID="42" presetClass="path" presetSubtype="0" fill="hold" grpId="1" nodeType="afterEffect">
                                  <p:stCondLst>
                                    <p:cond delay="1000"/>
                                  </p:stCondLst>
                                  <p:childTnLst>
                                    <p:animMotion origin="layout" path="M -1.94444E-6 -1.11111E-6 L 0.03629 0.08519 " pathEditMode="relative" rAng="0" ptsTypes="AA">
                                      <p:cBhvr>
                                        <p:cTn id="33" dur="1000" fill="hold"/>
                                        <p:tgtEl>
                                          <p:spTgt spid="5"/>
                                        </p:tgtEl>
                                        <p:attrNameLst>
                                          <p:attrName>ppt_x</p:attrName>
                                          <p:attrName>ppt_y</p:attrName>
                                        </p:attrNameLst>
                                      </p:cBhvr>
                                      <p:rCtr x="1806" y="4259"/>
                                    </p:animMotion>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4" grpId="0"/>
      <p:bldP spid="7" grpId="0"/>
      <p:bldP spid="7" grpId="1"/>
      <p:bldP spid="5" grpId="0"/>
      <p:bldP spid="5" grpId="1"/>
    </p:bldLst>
  </p:timing>
</p:sld>
</file>

<file path=ppt/theme/theme1.xml><?xml version="1.0" encoding="utf-8"?>
<a:theme xmlns:a="http://schemas.openxmlformats.org/drawingml/2006/main" name="Office Theme">
  <a:themeElements>
    <a:clrScheme name="1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0F3878-913C-456E-A64A-ED62AF13D7EB}" vid="{75706D67-169A-4E49-BCAD-75E30DB19322}"/>
    </a:ext>
  </a:extLst>
</a:theme>
</file>

<file path=docProps/app.xml><?xml version="1.0" encoding="utf-8"?>
<Properties xmlns="http://schemas.openxmlformats.org/officeDocument/2006/extended-properties" xmlns:vt="http://schemas.openxmlformats.org/officeDocument/2006/docPropsVTypes">
  <Template>1 Timothy</Template>
  <TotalTime>0</TotalTime>
  <Words>343</Words>
  <Application>Microsoft Office PowerPoint</Application>
  <PresentationFormat>On-screen Show (4:3)</PresentationFormat>
  <Paragraphs>66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Return To Sender</vt:lpstr>
      <vt:lpstr>Archistico</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2018-09-19T15:41:21Z</dcterms:created>
  <dcterms:modified xsi:type="dcterms:W3CDTF">2018-09-22T22:33:49Z</dcterms:modified>
</cp:coreProperties>
</file>